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300" r:id="rId2"/>
    <p:sldId id="297" r:id="rId3"/>
    <p:sldId id="298" r:id="rId4"/>
    <p:sldId id="299" r:id="rId5"/>
    <p:sldId id="256" r:id="rId6"/>
    <p:sldId id="257" r:id="rId7"/>
    <p:sldId id="261" r:id="rId8"/>
    <p:sldId id="260" r:id="rId9"/>
    <p:sldId id="30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DC8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58"/>
    <p:restoredTop sz="68699"/>
  </p:normalViewPr>
  <p:slideViewPr>
    <p:cSldViewPr snapToGrid="0" snapToObjects="1">
      <p:cViewPr varScale="1">
        <p:scale>
          <a:sx n="85" d="100"/>
          <a:sy n="85" d="100"/>
        </p:scale>
        <p:origin x="14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49-5A44-8AC1-FE953EB14CD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49-5A44-8AC1-FE953EB14CD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49-5A44-8AC1-FE953EB14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49-5A44-8AC1-FE953EB14CD1}"/>
              </c:ext>
            </c:extLst>
          </c:dPt>
          <c:cat>
            <c:strRef>
              <c:f>גיליון1!$A$2:$A$5</c:f>
              <c:strCache>
                <c:ptCount val="2"/>
                <c:pt idx="0">
                  <c:v>WT</c:v>
                </c:pt>
                <c:pt idx="1">
                  <c:v>Mutant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49-5A44-8AC1-FE953EB14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C9818-9E7A-2047-BD1C-EBFAC8790ACE}" type="doc">
      <dgm:prSet loTypeId="urn:microsoft.com/office/officeart/2005/8/layout/chevron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rtl="1"/>
          <a:endParaRPr lang="he-IL"/>
        </a:p>
      </dgm:t>
    </dgm:pt>
    <dgm:pt modelId="{40B17971-570C-F040-8A62-5A23427A334C}">
      <dgm:prSet/>
      <dgm:spPr/>
      <dgm:t>
        <a:bodyPr/>
        <a:lstStyle/>
        <a:p>
          <a:pPr rtl="1"/>
          <a:r>
            <a:rPr lang="en-US" dirty="0"/>
            <a:t>Legacy CSVs</a:t>
          </a:r>
          <a:endParaRPr lang="he-IL" dirty="0"/>
        </a:p>
      </dgm:t>
    </dgm:pt>
    <dgm:pt modelId="{D02E08FB-302F-B443-B733-8901EF1A4BFE}" type="par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C35B4678-B04F-4F41-A194-E76C1FF67382}" type="sib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2E474BE4-E9BB-794D-874A-638848B7C1D2}">
      <dgm:prSet/>
      <dgm:spPr/>
      <dgm:t>
        <a:bodyPr/>
        <a:lstStyle/>
        <a:p>
          <a:pPr rtl="1"/>
          <a:r>
            <a:rPr lang="en-US" dirty="0"/>
            <a:t>New Recordings</a:t>
          </a:r>
          <a:endParaRPr lang="he-IL" dirty="0"/>
        </a:p>
      </dgm:t>
    </dgm:pt>
    <dgm:pt modelId="{BD2C3913-1E75-2340-B415-66FBDB159E2B}" type="par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BD0594CD-D2EE-8B45-B3C3-BD5CFB363254}" type="sib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EA2889AA-18F1-3E47-88A7-17CC8AFEE347}">
      <dgm:prSet/>
      <dgm:spPr/>
      <dgm:t>
        <a:bodyPr/>
        <a:lstStyle/>
        <a:p>
          <a:pPr rtl="1"/>
          <a:r>
            <a:rPr lang="en-US" dirty="0"/>
            <a:t> Cleaning &amp; ID Mapping</a:t>
          </a:r>
          <a:endParaRPr lang="he-IL" dirty="0"/>
        </a:p>
      </dgm:t>
    </dgm:pt>
    <dgm:pt modelId="{7566684C-7915-D849-AA80-55E556DC865D}" type="par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3927E544-2661-1F4A-BF52-730E80E108B3}" type="sib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BAFADA2C-50FB-9240-B097-68C54132BC30}">
      <dgm:prSet/>
      <dgm:spPr/>
      <dgm:t>
        <a:bodyPr/>
        <a:lstStyle/>
        <a:p>
          <a:pPr rtl="1"/>
          <a:r>
            <a:rPr lang="en-US" dirty="0"/>
            <a:t>Unified Dataset</a:t>
          </a:r>
          <a:endParaRPr lang="he-IL" dirty="0"/>
        </a:p>
      </dgm:t>
    </dgm:pt>
    <dgm:pt modelId="{B3906521-E0EB-3D48-B3FC-4E043CA8F897}" type="par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5E8A4D9F-6F00-2B46-8B03-0C1B1210C46B}" type="sib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1DD108AE-DFFC-FD4E-BAEF-130743F707B7}" type="pres">
      <dgm:prSet presAssocID="{FFAC9818-9E7A-2047-BD1C-EBFAC8790ACE}" presName="Name0" presStyleCnt="0">
        <dgm:presLayoutVars>
          <dgm:dir/>
          <dgm:animLvl val="lvl"/>
          <dgm:resizeHandles val="exact"/>
        </dgm:presLayoutVars>
      </dgm:prSet>
      <dgm:spPr/>
    </dgm:pt>
    <dgm:pt modelId="{61D38B6E-E87B-524E-AF18-A2F0D13A2645}" type="pres">
      <dgm:prSet presAssocID="{40B17971-570C-F040-8A62-5A23427A33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0E448D-8709-7A44-B582-64D0BA85A601}" type="pres">
      <dgm:prSet presAssocID="{C35B4678-B04F-4F41-A194-E76C1FF67382}" presName="parTxOnlySpace" presStyleCnt="0"/>
      <dgm:spPr/>
    </dgm:pt>
    <dgm:pt modelId="{8420DD05-978C-E74C-8BFE-C664C2A23782}" type="pres">
      <dgm:prSet presAssocID="{2E474BE4-E9BB-794D-874A-638848B7C1D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269DFA-76BC-F641-AB42-01F9DAC99C6D}" type="pres">
      <dgm:prSet presAssocID="{BD0594CD-D2EE-8B45-B3C3-BD5CFB363254}" presName="parTxOnlySpace" presStyleCnt="0"/>
      <dgm:spPr/>
    </dgm:pt>
    <dgm:pt modelId="{0A97ABA6-C065-F942-8EC1-EE195A27F597}" type="pres">
      <dgm:prSet presAssocID="{EA2889AA-18F1-3E47-88A7-17CC8AFEE34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76AADE-6E19-3A4A-865C-9F0945AB70C4}" type="pres">
      <dgm:prSet presAssocID="{3927E544-2661-1F4A-BF52-730E80E108B3}" presName="parTxOnlySpace" presStyleCnt="0"/>
      <dgm:spPr/>
    </dgm:pt>
    <dgm:pt modelId="{ED4474A6-3814-9348-A6EC-0D84474B75FA}" type="pres">
      <dgm:prSet presAssocID="{BAFADA2C-50FB-9240-B097-68C54132BC3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995B1E-503F-5C46-92E1-BC30882399F1}" srcId="{FFAC9818-9E7A-2047-BD1C-EBFAC8790ACE}" destId="{EA2889AA-18F1-3E47-88A7-17CC8AFEE347}" srcOrd="2" destOrd="0" parTransId="{7566684C-7915-D849-AA80-55E556DC865D}" sibTransId="{3927E544-2661-1F4A-BF52-730E80E108B3}"/>
    <dgm:cxn modelId="{85B1F851-99BF-E24E-B055-D4584A142EC6}" type="presOf" srcId="{FFAC9818-9E7A-2047-BD1C-EBFAC8790ACE}" destId="{1DD108AE-DFFC-FD4E-BAEF-130743F707B7}" srcOrd="0" destOrd="0" presId="urn:microsoft.com/office/officeart/2005/8/layout/chevron1"/>
    <dgm:cxn modelId="{AB01B357-AA65-CA48-836D-06B9CD799AA8}" srcId="{FFAC9818-9E7A-2047-BD1C-EBFAC8790ACE}" destId="{2E474BE4-E9BB-794D-874A-638848B7C1D2}" srcOrd="1" destOrd="0" parTransId="{BD2C3913-1E75-2340-B415-66FBDB159E2B}" sibTransId="{BD0594CD-D2EE-8B45-B3C3-BD5CFB363254}"/>
    <dgm:cxn modelId="{4DEE8876-4E2D-A142-BF70-62E49E03E151}" type="presOf" srcId="{BAFADA2C-50FB-9240-B097-68C54132BC30}" destId="{ED4474A6-3814-9348-A6EC-0D84474B75FA}" srcOrd="0" destOrd="0" presId="urn:microsoft.com/office/officeart/2005/8/layout/chevron1"/>
    <dgm:cxn modelId="{0A809E90-A083-F64E-B7A6-76E62D2381BB}" type="presOf" srcId="{EA2889AA-18F1-3E47-88A7-17CC8AFEE347}" destId="{0A97ABA6-C065-F942-8EC1-EE195A27F597}" srcOrd="0" destOrd="0" presId="urn:microsoft.com/office/officeart/2005/8/layout/chevron1"/>
    <dgm:cxn modelId="{19652F96-0814-CC4D-B896-EF2BFF212C20}" type="presOf" srcId="{40B17971-570C-F040-8A62-5A23427A334C}" destId="{61D38B6E-E87B-524E-AF18-A2F0D13A2645}" srcOrd="0" destOrd="0" presId="urn:microsoft.com/office/officeart/2005/8/layout/chevron1"/>
    <dgm:cxn modelId="{E77733AC-6B3D-A84D-9FCF-F3939F37A3FA}" srcId="{FFAC9818-9E7A-2047-BD1C-EBFAC8790ACE}" destId="{BAFADA2C-50FB-9240-B097-68C54132BC30}" srcOrd="3" destOrd="0" parTransId="{B3906521-E0EB-3D48-B3FC-4E043CA8F897}" sibTransId="{5E8A4D9F-6F00-2B46-8B03-0C1B1210C46B}"/>
    <dgm:cxn modelId="{AFBE96DE-8409-7A41-A1E4-EC0C9803F853}" type="presOf" srcId="{2E474BE4-E9BB-794D-874A-638848B7C1D2}" destId="{8420DD05-978C-E74C-8BFE-C664C2A23782}" srcOrd="0" destOrd="0" presId="urn:microsoft.com/office/officeart/2005/8/layout/chevron1"/>
    <dgm:cxn modelId="{56A0B4EA-CB83-4849-B8CC-DD90AD52663F}" srcId="{FFAC9818-9E7A-2047-BD1C-EBFAC8790ACE}" destId="{40B17971-570C-F040-8A62-5A23427A334C}" srcOrd="0" destOrd="0" parTransId="{D02E08FB-302F-B443-B733-8901EF1A4BFE}" sibTransId="{C35B4678-B04F-4F41-A194-E76C1FF67382}"/>
    <dgm:cxn modelId="{7D1152C7-D69D-D645-B086-2740C0513C32}" type="presParOf" srcId="{1DD108AE-DFFC-FD4E-BAEF-130743F707B7}" destId="{61D38B6E-E87B-524E-AF18-A2F0D13A2645}" srcOrd="0" destOrd="0" presId="urn:microsoft.com/office/officeart/2005/8/layout/chevron1"/>
    <dgm:cxn modelId="{20C2D697-9C56-1E40-9F2F-A6519787064F}" type="presParOf" srcId="{1DD108AE-DFFC-FD4E-BAEF-130743F707B7}" destId="{A20E448D-8709-7A44-B582-64D0BA85A601}" srcOrd="1" destOrd="0" presId="urn:microsoft.com/office/officeart/2005/8/layout/chevron1"/>
    <dgm:cxn modelId="{CC2909B5-7B4A-454F-8530-03D7652BD9B4}" type="presParOf" srcId="{1DD108AE-DFFC-FD4E-BAEF-130743F707B7}" destId="{8420DD05-978C-E74C-8BFE-C664C2A23782}" srcOrd="2" destOrd="0" presId="urn:microsoft.com/office/officeart/2005/8/layout/chevron1"/>
    <dgm:cxn modelId="{754F80E5-0ACE-9D43-8558-9F61777B93DB}" type="presParOf" srcId="{1DD108AE-DFFC-FD4E-BAEF-130743F707B7}" destId="{63269DFA-76BC-F641-AB42-01F9DAC99C6D}" srcOrd="3" destOrd="0" presId="urn:microsoft.com/office/officeart/2005/8/layout/chevron1"/>
    <dgm:cxn modelId="{801969C8-0886-2540-9674-11B509E98C7A}" type="presParOf" srcId="{1DD108AE-DFFC-FD4E-BAEF-130743F707B7}" destId="{0A97ABA6-C065-F942-8EC1-EE195A27F597}" srcOrd="4" destOrd="0" presId="urn:microsoft.com/office/officeart/2005/8/layout/chevron1"/>
    <dgm:cxn modelId="{725F2EC9-C005-2745-880A-022E2BF525F3}" type="presParOf" srcId="{1DD108AE-DFFC-FD4E-BAEF-130743F707B7}" destId="{AC76AADE-6E19-3A4A-865C-9F0945AB70C4}" srcOrd="5" destOrd="0" presId="urn:microsoft.com/office/officeart/2005/8/layout/chevron1"/>
    <dgm:cxn modelId="{EEF2E4B9-39E7-0C44-BBCE-D00956FC3CAB}" type="presParOf" srcId="{1DD108AE-DFFC-FD4E-BAEF-130743F707B7}" destId="{ED4474A6-3814-9348-A6EC-0D84474B75F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38B6E-E87B-524E-AF18-A2F0D13A2645}">
      <dsp:nvSpPr>
        <dsp:cNvPr id="0" name=""/>
        <dsp:cNvSpPr/>
      </dsp:nvSpPr>
      <dsp:spPr>
        <a:xfrm>
          <a:off x="1965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Legacy CSVs</a:t>
          </a:r>
          <a:endParaRPr lang="he-IL" sz="1000" kern="1200" dirty="0"/>
        </a:p>
      </dsp:txBody>
      <dsp:txXfrm>
        <a:off x="230837" y="136887"/>
        <a:ext cx="686617" cy="457744"/>
      </dsp:txXfrm>
    </dsp:sp>
    <dsp:sp modelId="{8420DD05-978C-E74C-8BFE-C664C2A23782}">
      <dsp:nvSpPr>
        <dsp:cNvPr id="0" name=""/>
        <dsp:cNvSpPr/>
      </dsp:nvSpPr>
      <dsp:spPr>
        <a:xfrm>
          <a:off x="1031891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Recordings</a:t>
          </a:r>
          <a:endParaRPr lang="he-IL" sz="1000" kern="1200" dirty="0"/>
        </a:p>
      </dsp:txBody>
      <dsp:txXfrm>
        <a:off x="1260763" y="136887"/>
        <a:ext cx="686617" cy="457744"/>
      </dsp:txXfrm>
    </dsp:sp>
    <dsp:sp modelId="{0A97ABA6-C065-F942-8EC1-EE195A27F597}">
      <dsp:nvSpPr>
        <dsp:cNvPr id="0" name=""/>
        <dsp:cNvSpPr/>
      </dsp:nvSpPr>
      <dsp:spPr>
        <a:xfrm>
          <a:off x="2061816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Cleaning &amp; ID Mapping</a:t>
          </a:r>
          <a:endParaRPr lang="he-IL" sz="1000" kern="1200" dirty="0"/>
        </a:p>
      </dsp:txBody>
      <dsp:txXfrm>
        <a:off x="2290688" y="136887"/>
        <a:ext cx="686617" cy="457744"/>
      </dsp:txXfrm>
    </dsp:sp>
    <dsp:sp modelId="{ED4474A6-3814-9348-A6EC-0D84474B75FA}">
      <dsp:nvSpPr>
        <dsp:cNvPr id="0" name=""/>
        <dsp:cNvSpPr/>
      </dsp:nvSpPr>
      <dsp:spPr>
        <a:xfrm>
          <a:off x="3091742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Unified Dataset</a:t>
          </a:r>
          <a:endParaRPr lang="he-IL" sz="1000" kern="1200" dirty="0"/>
        </a:p>
      </dsp:txBody>
      <dsp:txXfrm>
        <a:off x="3320614" y="136887"/>
        <a:ext cx="686617" cy="45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78E3A2D-0A51-7444-8B9B-A22A666F6BE8}" type="datetimeFigureOut">
              <a:rPr lang="he-IL" smtClean="0"/>
              <a:t>ג'.כסלו.תשפ"ו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E5DC117-EE4E-8244-9148-A797C76E84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613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E8C17-5EBD-6867-1F2A-3FD6CEEB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0C6D901-8F1B-FE59-1AAA-7575905CA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9FF2129-7128-EEE6-1E41-1E21265A4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Font typeface="Arial" panose="020B0604020202020204" pitchFamily="34" charset="0"/>
              <a:buNone/>
            </a:pPr>
            <a:r>
              <a:rPr lang="en" b="1" u="sng" dirty="0"/>
              <a:t>Moran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Good </a:t>
            </a:r>
            <a:r>
              <a:rPr lang="en-US" dirty="0"/>
              <a:t>afternoon</a:t>
            </a:r>
            <a:r>
              <a:rPr lang="en" dirty="0"/>
              <a:t>. We are </a:t>
            </a:r>
            <a:r>
              <a:rPr lang="en" b="1" dirty="0"/>
              <a:t>Itay </a:t>
            </a:r>
            <a:r>
              <a:rPr lang="en" b="1" dirty="0" err="1"/>
              <a:t>Mutzafi</a:t>
            </a:r>
            <a:r>
              <a:rPr lang="en" b="1" dirty="0"/>
              <a:t>, Moran Zaks, and Shaked Schnarch</a:t>
            </a:r>
          </a:p>
          <a:p>
            <a:pPr algn="l" rtl="0"/>
            <a:endParaRPr lang="en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first option</a:t>
            </a:r>
            <a:r>
              <a:rPr lang="en" dirty="0"/>
              <a:t> is in the financial markets: </a:t>
            </a:r>
            <a:r>
              <a:rPr lang="en" b="1" dirty="0"/>
              <a:t>Stocks Prediction</a:t>
            </a:r>
            <a:r>
              <a:rPr lang="en" dirty="0"/>
              <a:t>. The task is a Supervised Binary Classification on noisy time-series data.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second option</a:t>
            </a:r>
            <a:r>
              <a:rPr lang="en" dirty="0"/>
              <a:t> is in Neuroscience: </a:t>
            </a:r>
            <a:r>
              <a:rPr lang="en" b="1" dirty="0"/>
              <a:t>Detecting Autism Patterns in Brain Signals.</a:t>
            </a:r>
            <a:endParaRPr lang="en" dirty="0"/>
          </a:p>
          <a:p>
            <a:pPr algn="l" rtl="0"/>
            <a:r>
              <a:rPr lang="en" dirty="0"/>
              <a:t>We will now dive into the first option: Stocks Prediction.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85A63A9-8C30-A8B8-FDB1-68FDECBF9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248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5281-6BBC-BAB9-DDA9-AD723E22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1F668B9-8397-A02A-5DE8-7C6B01EF7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DA6C795-58A3-E48E-307B-96108C5C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Moran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Our idea is to use public financial dataset to answer the question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based on the past trading days and the new will a stock increase or decrease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tommorow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We still need to dive in and check the time frames for the input and output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will compare our resoults between training over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the specific stock’s past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 companies in the market’s change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news titles like ‘new iphone is coming out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motivation is both trading decisions for investors etc., and for evaluating ML over noisy time-series data</a:t>
            </a:r>
            <a:endParaRPr kumimoji="0" lang="en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13F61F-CA23-9E9A-FFA3-671D76465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98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810A-8EEC-DD36-382E-65DB39C4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87524B2-D3ED-CD51-46BB-1ACE3A625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7BBBF0D-81CF-2AF8-1412-A2369635C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 dirty="0"/>
              <a:t>Moran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By starting to look at the data we see we have basic features and will need to do feature engineering for more like daily return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daily return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 the percentage change in stock price from one day to the next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average is the average of the last N days of prices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volatility - </a:t>
            </a:r>
            <a:r>
              <a:rPr lang="he-I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תנודתיות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need to address the seasonality of the data (Holidays, Options expiry day)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 dataset will add the titles from the news. Using NLP method for sentiment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this is feasible since we only predict the change and not the exact price, and we have a lot data to train on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71BFA65-BE16-3EC1-9E1C-3D573CCFB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59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B7A0-8F8E-956F-4043-D8158A42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245676-6FD6-9C8A-D522-FDFEE1E5B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26BDF7-364B-FB84-B3DD-A9D6C4932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 dirty="0"/>
              <a:t>Itay</a:t>
            </a:r>
            <a:endParaRPr lang="he-IL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the pipeline explained in class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dirty="0"/>
              <a:t>Here is our methodology for the Stocks Prediction project.</a:t>
            </a:r>
            <a:br>
              <a:rPr lang="en-US" dirty="0"/>
            </a:br>
            <a:r>
              <a:rPr lang="en-US" dirty="0"/>
              <a:t>We begin with </a:t>
            </a:r>
            <a:r>
              <a:rPr lang="en-US" i="1" dirty="0"/>
              <a:t>Business Understanding </a:t>
            </a:r>
            <a:r>
              <a:rPr lang="en-US" dirty="0"/>
              <a:t>— defining the task and reviewing the financial data from Yahoo Finance.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Then we move on to </a:t>
            </a:r>
            <a:r>
              <a:rPr lang="en-US" b="1" i="1" dirty="0"/>
              <a:t>Data Preparation</a:t>
            </a:r>
            <a:r>
              <a:rPr lang="en-US" dirty="0"/>
              <a:t>: cleaning the dataset, merging financial data with the news sentiment features, and standardizing everything.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Next is </a:t>
            </a:r>
            <a:r>
              <a:rPr lang="en-US" b="1" dirty="0"/>
              <a:t>Model Selection</a:t>
            </a:r>
            <a:r>
              <a:rPr lang="en-US" dirty="0"/>
              <a:t>, which works as a </a:t>
            </a:r>
            <a:r>
              <a:rPr lang="en-US" b="1" dirty="0"/>
              <a:t>loop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We train a model, evaluate it, and </a:t>
            </a:r>
            <a:r>
              <a:rPr lang="en-US" b="1" dirty="0"/>
              <a:t>if it reaches our accuracy goal of 55–60%, we accept it and move 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If not, we loop back — try another model, tune parameters, or improve the </a:t>
            </a:r>
          </a:p>
          <a:p>
            <a:pPr algn="l"/>
            <a:r>
              <a:rPr lang="en-US" dirty="0"/>
              <a:t>features.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Only once a model meets the accuracy threshold do we proceed to </a:t>
            </a:r>
            <a:r>
              <a:rPr lang="en-US" i="1" dirty="0"/>
              <a:t>Finishers</a:t>
            </a:r>
            <a:r>
              <a:rPr lang="en-US" dirty="0"/>
              <a:t>: debugging, pipeline polishing, and preparing the final report and 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219D7F-AD2A-631A-B895-1CADE2578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77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Now, we will</a:t>
            </a:r>
            <a:r>
              <a:rPr lang="en" dirty="0"/>
              <a:t> move on to our second project option</a:t>
            </a:r>
            <a:r>
              <a:rPr lang="en-US" dirty="0"/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While the first option dealt with financial markets, this project focuses on </a:t>
            </a:r>
            <a:r>
              <a:rPr lang="en" b="1" dirty="0"/>
              <a:t>Neuroscience</a:t>
            </a:r>
            <a:r>
              <a:rPr lang="en" dirty="0"/>
              <a:t>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Here, we aim to use Time-Series Classification to distinguish between healthy brain cells and those carrying an Autism-related mutation.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75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Shaked</a:t>
            </a: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Biological Problem is that a genetic mutation called Shank3 causes specific brain cells (OPCs) to exhibit what we call the 'Fading Phenotype.’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graphs on the right, the Control cell (black) shows stable activity, but the Mutant cell (red) starts strong and then collapses.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Data Science Gap: The existing analysis, the baseline, relies only on static averages. This is a major limitation because a 'crashed' signal and a 'stable' signal can have the exact same average, leading to significant Information Loss.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Task is Supervised Binary Classification: we need to predict if a cell is 'Wild Type' (Healthy) or 'Mutant’. We aim to capture the temporal shape—the actual dynamics of the signal—rather than just its static average"</a:t>
            </a:r>
          </a:p>
          <a:p>
            <a:pPr marL="0" indent="0" algn="l" rtl="1">
              <a:buFont typeface="Arial" panose="020B0604020202020204" pitchFamily="34" charset="0"/>
              <a:buNone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88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5D84-47ED-6499-34D4-4DC214F6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A80DAC-A020-132A-69E9-E752D643C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9EA5B80-0B75-2611-E612-45A13D3E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b="1" dirty="0"/>
              <a:t>Our Hypothesis</a:t>
            </a:r>
            <a:r>
              <a:rPr lang="en" dirty="0"/>
              <a:t> is that by using Machine Learning to capture the </a:t>
            </a:r>
            <a:r>
              <a:rPr lang="en" i="1" dirty="0"/>
              <a:t>rate of decay</a:t>
            </a:r>
            <a:r>
              <a:rPr lang="en" dirty="0"/>
              <a:t> and </a:t>
            </a:r>
            <a:r>
              <a:rPr lang="en" i="1" dirty="0"/>
              <a:t>stability over time</a:t>
            </a:r>
            <a:r>
              <a:rPr lang="en" dirty="0"/>
              <a:t>, we can significantly outperform the current baseline methods</a:t>
            </a:r>
            <a:endParaRPr lang="en" b="1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Why is this project feasible?</a:t>
            </a:r>
            <a:r>
              <a:rPr lang="en" dirty="0"/>
              <a:t> First, the data is real and biologically validated. The 'Fading' effect is not random noise; it is a documented mechanism. Second, even simple manual analysis in the past showed some separation.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1D9DA39-82D3-ED55-8834-55883ACB9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575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Our methodology follows a standard and realistic DS pipeline.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Success for us means three things:</a:t>
            </a:r>
          </a:p>
          <a:p>
            <a:pPr lvl="1" algn="l" rtl="0"/>
            <a:r>
              <a:rPr lang="en" b="0" dirty="0"/>
              <a:t>Quantitatively, showing clear improvement over the static baseline.</a:t>
            </a:r>
          </a:p>
          <a:p>
            <a:pPr lvl="1" algn="l" rtl="0"/>
            <a:r>
              <a:rPr lang="en" b="0" dirty="0"/>
              <a:t>Qualitatively, identifying temporal features that reflect the fading pattern.</a:t>
            </a:r>
          </a:p>
          <a:p>
            <a:pPr lvl="1" algn="l" rtl="0"/>
            <a:r>
              <a:rPr lang="en" b="0" dirty="0"/>
              <a:t>Comparatively, reproducing the original analysis and demonstrating what additional information our temporal features capture.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29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BCDC5-1530-C4DA-BDBD-A0A3C82A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F04988F-AC62-965B-A897-80AFD3E6D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A058C5B-D436-2EF9-987E-B5EAADA1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  <a:endParaRPr lang="he-IL" b="1" u="sng" dirty="0"/>
          </a:p>
          <a:p>
            <a:pPr algn="l" rtl="0"/>
            <a:r>
              <a:rPr lang="en-US" dirty="0"/>
              <a:t>To conclude, here’s a comparison between the two project options.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The </a:t>
            </a:r>
            <a:r>
              <a:rPr lang="en-US" b="1" dirty="0"/>
              <a:t>Stocks</a:t>
            </a:r>
            <a:r>
              <a:rPr lang="en-US" dirty="0"/>
              <a:t> project has excellent documentation, reliable APIs, and the added value of integrating </a:t>
            </a:r>
            <a:r>
              <a:rPr lang="en-US" b="1" dirty="0"/>
              <a:t>Google News sentiment</a:t>
            </a:r>
            <a:r>
              <a:rPr lang="en-US" dirty="0"/>
              <a:t>, which enriches the feature space and makes the prediction task more realistic. It’s intuitive and explores real-world ML challenges, though noisy financial markets make strong performance difficult.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The </a:t>
            </a:r>
            <a:r>
              <a:rPr lang="en-US" b="1" dirty="0"/>
              <a:t>Brain Signals</a:t>
            </a:r>
            <a:r>
              <a:rPr lang="en-US" dirty="0"/>
              <a:t> project has strong scientific value and a high chance of achieving clear results, but it’s harder to visualize and explain to a general audience.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Both have a challenge in splitting the data into test-train sets.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Considering all factors, our </a:t>
            </a:r>
            <a:r>
              <a:rPr lang="en-US" b="1" dirty="0"/>
              <a:t>preferred option is the Stocks project</a:t>
            </a:r>
            <a:r>
              <a:rPr lang="en-US" dirty="0"/>
              <a:t>, mainly because of its well-structured data pipeline, the integration of news sentiment, strong documentation, and the meaningful challenge of ML applied to time-series prediction.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" b="1" u="sng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DB44AC9-8626-DACA-C8A6-9167728B8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68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66E4-06DE-0B40-BCA4-D92B925EC948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D2B9-D026-6142-837F-6E665A79104F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DE16-B89B-4947-B45B-F5CDDF51DE33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0310-300F-EA41-93E9-AF345995A55A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2750-F344-EA49-A46F-381423429D01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BA8-90D0-AA42-9A42-ED7A3AEB6C5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F3303-2B75-724A-9960-61AFF1FB627A}" type="datetime13">
              <a:rPr lang="he-IL" smtClean="0"/>
              <a:t>23/11/2025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A8D-213E-BE43-978A-A6A5A5743FF1}" type="datetime13">
              <a:rPr lang="he-IL" smtClean="0"/>
              <a:t>23/11/2025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2BA-DE5A-904A-B48C-83C9489152F3}" type="datetime13">
              <a:rPr lang="he-IL" smtClean="0"/>
              <a:t>23/11/2025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403C-09DB-3844-9712-8DBC90134995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B927-E40F-1F45-B303-502F6E359B1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0AD9-F236-2F43-BB94-EFEF07D6F6F7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5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2F7-373A-9CF1-B254-7FDE3268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464CB-A23C-CF7C-83C8-8B4215EBBEE2}"/>
              </a:ext>
            </a:extLst>
          </p:cNvPr>
          <p:cNvSpPr txBox="1"/>
          <p:nvPr/>
        </p:nvSpPr>
        <p:spPr>
          <a:xfrm>
            <a:off x="205421" y="360471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3600" dirty="0"/>
              <a:t>First Option : Stocks Prediction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23405-F2E0-CA05-0DD9-A2428FB29BB7}"/>
              </a:ext>
            </a:extLst>
          </p:cNvPr>
          <p:cNvSpPr txBox="1"/>
          <p:nvPr/>
        </p:nvSpPr>
        <p:spPr>
          <a:xfrm>
            <a:off x="2464278" y="5486400"/>
            <a:ext cx="421544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4748B"/>
                </a:solidFill>
              </a:defRPr>
            </a:pPr>
            <a:r>
              <a:rPr lang="en" dirty="0"/>
              <a:t>Workshop in Data Science</a:t>
            </a:r>
          </a:p>
          <a:p>
            <a:pPr algn="ctr">
              <a:defRPr sz="1400" b="1">
                <a:solidFill>
                  <a:srgbClr val="64748B"/>
                </a:solidFill>
              </a:defRPr>
            </a:pPr>
            <a:r>
              <a:rPr lang="en" dirty="0"/>
              <a:t>Team 003 - Itay </a:t>
            </a:r>
            <a:r>
              <a:rPr lang="en" dirty="0" err="1"/>
              <a:t>Mutzafi</a:t>
            </a:r>
            <a:r>
              <a:rPr lang="en" dirty="0"/>
              <a:t>, Moran Zaks , Shaked Schnarch</a:t>
            </a:r>
          </a:p>
        </p:txBody>
      </p:sp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E743FD28-8F8B-0130-4338-9153ABA9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88680904-FD96-7180-52D9-C24CECCC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6E6B100F-7BD0-CEFC-783A-BD7CF1DC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ABDB3A79-DB92-20B3-33CB-31817522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E72BB0B-D705-429B-F9E0-DBBD1D8A6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7394693" y="121563"/>
            <a:ext cx="1603158" cy="160315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0D8B125-8A9F-402F-CAA0-7D02C01CB28C}"/>
              </a:ext>
            </a:extLst>
          </p:cNvPr>
          <p:cNvSpPr txBox="1"/>
          <p:nvPr/>
        </p:nvSpPr>
        <p:spPr>
          <a:xfrm>
            <a:off x="835074" y="2069028"/>
            <a:ext cx="69702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6000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13647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5DCB4-995F-1C47-E927-AB611D3B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">
            <a:extLst>
              <a:ext uri="{FF2B5EF4-FFF2-40B4-BE49-F238E27FC236}">
                <a16:creationId xmlns:a16="http://schemas.microsoft.com/office/drawing/2014/main" id="{4C80DFE9-C04B-C625-9629-67C986701810}"/>
              </a:ext>
            </a:extLst>
          </p:cNvPr>
          <p:cNvSpPr/>
          <p:nvPr/>
        </p:nvSpPr>
        <p:spPr>
          <a:xfrm>
            <a:off x="323182" y="890686"/>
            <a:ext cx="4248818" cy="1199371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F172A"/>
                </a:solidFill>
              </a:rPr>
              <a:t>Motivation for this task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Short-term</a:t>
            </a:r>
            <a:r>
              <a:rPr lang="en-US" sz="1200" dirty="0">
                <a:solidFill>
                  <a:srgbClr val="475569"/>
                </a:solidFill>
              </a:rPr>
              <a:t> decision making in trading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Evaluating</a:t>
            </a:r>
            <a:r>
              <a:rPr lang="en-US" sz="1200" dirty="0">
                <a:solidFill>
                  <a:srgbClr val="475569"/>
                </a:solidFill>
              </a:rPr>
              <a:t> ML performance on noisy time-series data</a:t>
            </a: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DD1E9E80-46E7-EBAA-E7EA-0B84FD74B4FF}"/>
              </a:ext>
            </a:extLst>
          </p:cNvPr>
          <p:cNvSpPr/>
          <p:nvPr/>
        </p:nvSpPr>
        <p:spPr>
          <a:xfrm>
            <a:off x="319793" y="3068076"/>
            <a:ext cx="294738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dataset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Yahoo Finance’s API- Apple’s Stock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6ECBDBEF-8B06-3840-B914-BB78A53FE0C6}"/>
              </a:ext>
            </a:extLst>
          </p:cNvPr>
          <p:cNvSpPr/>
          <p:nvPr/>
        </p:nvSpPr>
        <p:spPr>
          <a:xfrm>
            <a:off x="319793" y="2237873"/>
            <a:ext cx="835457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Task</a:t>
            </a:r>
          </a:p>
          <a:p>
            <a:pPr lvl="0"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sz="1200" dirty="0">
                <a:solidFill>
                  <a:srgbClr val="475569"/>
                </a:solidFill>
              </a:rPr>
              <a:t>Binary Classification based on the past data,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Apple’s stock will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decrease </a:t>
            </a:r>
            <a:r>
              <a:rPr lang="en" sz="1200" dirty="0">
                <a:solidFill>
                  <a:srgbClr val="475569"/>
                </a:solidFill>
              </a:rPr>
              <a:t>in the future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8665A-5AE5-6700-BC9B-602534CBE416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BA5AF-912F-3CDC-2784-A9DEE9900CE4}"/>
              </a:ext>
            </a:extLst>
          </p:cNvPr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576A8AB6-3C96-E83C-531B-CF57C4D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C630EB5E-B21B-0935-062C-2F63A85C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5313890A-7A5C-5FA9-28D1-FB6325E3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3C95082-B136-4675-F156-3546019F5979}"/>
              </a:ext>
            </a:extLst>
          </p:cNvPr>
          <p:cNvSpPr/>
          <p:nvPr/>
        </p:nvSpPr>
        <p:spPr>
          <a:xfrm>
            <a:off x="6414867" y="3064539"/>
            <a:ext cx="225949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Google News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DD602C5-C20E-FBFB-C14E-E842F81F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3" y="4010808"/>
            <a:ext cx="2947389" cy="1766735"/>
          </a:xfrm>
          <a:prstGeom prst="rect">
            <a:avLst/>
          </a:prstGeom>
        </p:spPr>
      </p:pic>
      <p:pic>
        <p:nvPicPr>
          <p:cNvPr id="6146" name="Picture 2" descr="S&amp;P 500 Index Investing Explained: What is the S&amp;P 500?">
            <a:extLst>
              <a:ext uri="{FF2B5EF4-FFF2-40B4-BE49-F238E27FC236}">
                <a16:creationId xmlns:a16="http://schemas.microsoft.com/office/drawing/2014/main" id="{45EFBADE-9B9C-8202-8EAE-9F6F0E96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7" y="855252"/>
            <a:ext cx="2196669" cy="12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News: the full coverage feature | by Gaurav Makkar | UX Collective">
            <a:extLst>
              <a:ext uri="{FF2B5EF4-FFF2-40B4-BE49-F238E27FC236}">
                <a16:creationId xmlns:a16="http://schemas.microsoft.com/office/drawing/2014/main" id="{AF391143-DEC6-9D5C-EAED-E5DC58D7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62" y="4233604"/>
            <a:ext cx="1983075" cy="11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2543F2D3-D0B4-46CD-85A1-3C88C18FB3FB}"/>
              </a:ext>
            </a:extLst>
          </p:cNvPr>
          <p:cNvSpPr/>
          <p:nvPr/>
        </p:nvSpPr>
        <p:spPr>
          <a:xfrm>
            <a:off x="3441843" y="3064539"/>
            <a:ext cx="2801735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Other Stocks </a:t>
            </a:r>
          </a:p>
        </p:txBody>
      </p:sp>
      <p:pic>
        <p:nvPicPr>
          <p:cNvPr id="6152" name="Picture 8" descr="Stock Index Chart Example | Vega">
            <a:extLst>
              <a:ext uri="{FF2B5EF4-FFF2-40B4-BE49-F238E27FC236}">
                <a16:creationId xmlns:a16="http://schemas.microsoft.com/office/drawing/2014/main" id="{AB707012-5A26-E892-2FC1-77D29C1E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43" y="4161074"/>
            <a:ext cx="2801735" cy="1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F34C6E-0723-AC33-212B-139A204F2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3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3F73F-9573-AD24-F9ED-2D0FEE09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8E522D7A-BD44-3FFB-DD8D-0BE8481FDFFD}"/>
              </a:ext>
            </a:extLst>
          </p:cNvPr>
          <p:cNvSpPr/>
          <p:nvPr/>
        </p:nvSpPr>
        <p:spPr>
          <a:xfrm>
            <a:off x="354856" y="3359489"/>
            <a:ext cx="5664943" cy="1290867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l" defTabSz="4572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Challenges: 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Engineering -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Daily return,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Moving Average</a:t>
            </a:r>
            <a:r>
              <a:rPr lang="en-US" sz="1200" dirty="0">
                <a:solidFill>
                  <a:srgbClr val="475569"/>
                </a:solidFill>
                <a:latin typeface="Calibri"/>
              </a:rPr>
              <a:t>,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Volatility etc.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Seasonality</a:t>
            </a: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News Sentiment Analysis	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01CDFF6-CF83-24B7-0BEE-615EC5D8374A}"/>
              </a:ext>
            </a:extLst>
          </p:cNvPr>
          <p:cNvSpPr/>
          <p:nvPr/>
        </p:nvSpPr>
        <p:spPr>
          <a:xfrm>
            <a:off x="321644" y="1011246"/>
            <a:ext cx="3617524" cy="1067767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</a:t>
            </a:r>
            <a:r>
              <a:rPr lang="en-US" sz="1200" b="1" dirty="0">
                <a:solidFill>
                  <a:srgbClr val="475569"/>
                </a:solidFill>
              </a:rPr>
              <a:t>: </a:t>
            </a:r>
            <a:r>
              <a:rPr lang="en-US" sz="1200" dirty="0">
                <a:solidFill>
                  <a:srgbClr val="475569"/>
                </a:solidFill>
              </a:rPr>
              <a:t>1275 </a:t>
            </a:r>
            <a:r>
              <a:rPr lang="en-US" sz="1200" dirty="0" err="1">
                <a:solidFill>
                  <a:srgbClr val="475569"/>
                </a:solidFill>
              </a:rPr>
              <a:t>t.s.</a:t>
            </a:r>
            <a:r>
              <a:rPr lang="en-US" sz="1200" dirty="0">
                <a:solidFill>
                  <a:srgbClr val="475569"/>
                </a:solidFill>
              </a:rPr>
              <a:t> for each stock</a:t>
            </a:r>
            <a:endParaRPr lang="en" sz="1200" dirty="0">
              <a:solidFill>
                <a:srgbClr val="475569"/>
              </a:solidFill>
            </a:endParaRP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Core Features: </a:t>
            </a:r>
            <a:r>
              <a:rPr lang="en-US" sz="1200" dirty="0">
                <a:solidFill>
                  <a:srgbClr val="475569"/>
                </a:solidFill>
              </a:rPr>
              <a:t>Open, Close, High, Low, Volume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21AB8A5-0E96-7900-678B-30516FEA4C22}"/>
              </a:ext>
            </a:extLst>
          </p:cNvPr>
          <p:cNvSpPr/>
          <p:nvPr/>
        </p:nvSpPr>
        <p:spPr>
          <a:xfrm>
            <a:off x="354857" y="4910068"/>
            <a:ext cx="5664942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is this Feasible?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C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lassification and not exact price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H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ighly-documented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B90EF-326B-44B4-91BF-95C70046D430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17C6CE15-D2E5-F269-95C0-9AFF7FB7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113F716B-044E-E556-30B6-9B38D252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AE933D8-3AF5-DC02-3EB5-853F4FA2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27512E5-3369-BA82-E217-7876C94A3A1A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4B344F0-FFAE-7A0C-B1BE-F6DBDBAB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8" y="1072800"/>
            <a:ext cx="2301625" cy="201931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1FC6F03-01BF-7428-5F4A-B30BFB2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25" y="3652155"/>
            <a:ext cx="2323475" cy="2323475"/>
          </a:xfrm>
          <a:prstGeom prst="rect">
            <a:avLst/>
          </a:prstGeom>
        </p:spPr>
      </p:pic>
      <p:pic>
        <p:nvPicPr>
          <p:cNvPr id="7170" name="Picture 2" descr="No description has been provided for this image">
            <a:extLst>
              <a:ext uri="{FF2B5EF4-FFF2-40B4-BE49-F238E27FC236}">
                <a16:creationId xmlns:a16="http://schemas.microsoft.com/office/drawing/2014/main" id="{71374DD0-2D3C-7D31-1CA7-0BA2EBC8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13" y="1011246"/>
            <a:ext cx="2160287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 description has been provided for this image">
            <a:extLst>
              <a:ext uri="{FF2B5EF4-FFF2-40B4-BE49-F238E27FC236}">
                <a16:creationId xmlns:a16="http://schemas.microsoft.com/office/drawing/2014/main" id="{59E539FA-E59E-BCE9-C257-1D8B7B5F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36" y="2169974"/>
            <a:ext cx="2196664" cy="13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o description has been provided for this image">
            <a:extLst>
              <a:ext uri="{FF2B5EF4-FFF2-40B4-BE49-F238E27FC236}">
                <a16:creationId xmlns:a16="http://schemas.microsoft.com/office/drawing/2014/main" id="{ADD40E25-C909-5BD4-E43E-B2F51A23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0" y="2169974"/>
            <a:ext cx="3053792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F0F0562C-C2CF-DB87-F65C-3B3E66F5E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2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85DC-7E75-FB5A-11ED-2CE570E1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8D601-FC3D-29CA-A533-D5F470DB2CBB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90A7-E991-BA63-E124-7BB4D16E02A6}"/>
              </a:ext>
            </a:extLst>
          </p:cNvPr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BDB296-9CF5-49F3-4DAE-F1B9E4201DDF}"/>
              </a:ext>
            </a:extLst>
          </p:cNvPr>
          <p:cNvSpPr/>
          <p:nvPr/>
        </p:nvSpPr>
        <p:spPr>
          <a:xfrm>
            <a:off x="639931" y="4706428"/>
            <a:ext cx="7864137" cy="1430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Success Criteria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Accuracy </a:t>
            </a:r>
            <a:r>
              <a:rPr lang="en-US" sz="1200" b="1" dirty="0">
                <a:solidFill>
                  <a:srgbClr val="475569"/>
                </a:solidFill>
              </a:rPr>
              <a:t>prediction- </a:t>
            </a:r>
            <a:r>
              <a:rPr lang="en" sz="1200" b="1" dirty="0">
                <a:solidFill>
                  <a:srgbClr val="475569"/>
                </a:solidFill>
              </a:rPr>
              <a:t>55%–60% </a:t>
            </a:r>
            <a:endParaRPr lang="en-US" sz="1200" b="1" dirty="0">
              <a:solidFill>
                <a:srgbClr val="475569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Feature engineering- </a:t>
            </a:r>
            <a:r>
              <a:rPr lang="en" sz="1200" dirty="0">
                <a:solidFill>
                  <a:srgbClr val="475569"/>
                </a:solidFill>
              </a:rPr>
              <a:t>features improve the model and have a meaning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dirty="0">
                <a:solidFill>
                  <a:srgbClr val="475569"/>
                </a:solidFill>
              </a:rPr>
              <a:t>⁠</a:t>
            </a:r>
            <a:r>
              <a:rPr lang="en" sz="1200" b="1" dirty="0">
                <a:solidFill>
                  <a:srgbClr val="475569"/>
                </a:solidFill>
              </a:rPr>
              <a:t>Stability Over Time- </a:t>
            </a:r>
            <a:r>
              <a:rPr lang="en" sz="1200" dirty="0">
                <a:solidFill>
                  <a:srgbClr val="475569"/>
                </a:solidFill>
              </a:rPr>
              <a:t>across different years</a:t>
            </a:r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E4F2D5D-C32B-72E9-CC0A-A15B00C5F024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BB4041B1-505C-D580-86A5-DAA070EB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62D40DB-D64D-FD96-EB03-335DBD01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8AF7D2F-FD2D-6174-57CF-06A92888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5D2FD0D-7A2C-8250-7B36-F6EE238B9222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D902A10-173B-5462-9BCE-0921F3D066C0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0F51430-9BC2-071F-90C3-4526D0FC2D9C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D26674B2-77D9-8A65-6EC9-DEBE64D0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84DF953A-8A0B-9749-8C88-8C8B384799E2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712409E-4C3C-9C55-F38A-99DD97603F4A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1078A39B-AFD4-1629-B991-F42CCD84A1B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DA8EC2CE-7465-FD2D-5919-0D151FAC85F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19CB9F4-5642-8E51-2041-5FEB8489109B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9B65BD63-E69D-DB4D-7E8F-5CF3917EF790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444D41FE-C838-1234-248E-7D2BAE915090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7816A3-57BF-F9CB-C507-1FB0D6A638F1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8838CF9-C044-146D-8B81-EFCCC9F36FB5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2" name="Group 15">
            <a:extLst>
              <a:ext uri="{FF2B5EF4-FFF2-40B4-BE49-F238E27FC236}">
                <a16:creationId xmlns:a16="http://schemas.microsoft.com/office/drawing/2014/main" id="{50A3908B-EDBD-F8A1-A2A1-FD88A77FD09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37FBFEE-5BCA-9902-18B2-E275C3219D61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ECDD2DB-C31F-16BB-A748-CD0DE3388458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46AC3441-0F34-782C-EBB7-6C197119D319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E98786F-EC2C-5331-9333-52F33FDD3018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1E8486A2-4551-58C2-B56B-CE414B23F98A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85D0A08-8481-0207-3E58-5C98E070B318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09C33EB2-741A-B3B2-7CDD-645B3472B147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0" name="TextBox 23">
              <a:extLst>
                <a:ext uri="{FF2B5EF4-FFF2-40B4-BE49-F238E27FC236}">
                  <a16:creationId xmlns:a16="http://schemas.microsoft.com/office/drawing/2014/main" id="{53CE44A9-870C-D5C1-C0AC-69B94650F409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DBCCF71F-D4CE-99CE-7D8C-F5B28A21A16A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B15CB76E-C8D4-C8BF-9E10-1BBC6DD25114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F971ABA5-1660-1DC1-C141-5B00123953C2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306EE6E5-FF23-AFCA-BB0F-FE8D675146F4}"/>
              </a:ext>
            </a:extLst>
          </p:cNvPr>
          <p:cNvSpPr txBox="1"/>
          <p:nvPr/>
        </p:nvSpPr>
        <p:spPr>
          <a:xfrm>
            <a:off x="2034872" y="1579279"/>
            <a:ext cx="1540710" cy="124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Data exploration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engineering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1 week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financial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and 1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news 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6CC872DC-9FA7-8E0D-B472-962367489629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288ADBB-490E-01BB-6859-7414893E8DFC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92E85CA0-AEC5-BF22-AC8B-19D2F0CFC512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5B00E6D-B012-C775-CB11-7AB88524FE10}"/>
              </a:ext>
            </a:extLst>
          </p:cNvPr>
          <p:cNvSpPr txBox="1"/>
          <p:nvPr/>
        </p:nvSpPr>
        <p:spPr>
          <a:xfrm>
            <a:off x="3635072" y="380653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76BA5A7D-7AFC-71D6-A376-6BF04A2691B2}"/>
              </a:ext>
            </a:extLst>
          </p:cNvPr>
          <p:cNvSpPr txBox="1"/>
          <p:nvPr/>
        </p:nvSpPr>
        <p:spPr>
          <a:xfrm>
            <a:off x="7483172" y="2177257"/>
            <a:ext cx="1333500" cy="73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Submission!</a:t>
            </a: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B4D68D21-B3CE-BEAC-0D90-27F9A06A6826}"/>
              </a:ext>
            </a:extLst>
          </p:cNvPr>
          <p:cNvSpPr txBox="1"/>
          <p:nvPr/>
        </p:nvSpPr>
        <p:spPr>
          <a:xfrm>
            <a:off x="244172" y="3827179"/>
            <a:ext cx="1744415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Find potential subjects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Choose one subject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first checkpoint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DE63FDF5-4E63-25F0-E41E-310CD0C09B9A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B46B88B9-F999-DDBF-0654-0C0AEE58ED34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07ECE14E-BB41-C9D7-72A2-E9D7C72ADEDB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4" name="Group 38">
            <a:extLst>
              <a:ext uri="{FF2B5EF4-FFF2-40B4-BE49-F238E27FC236}">
                <a16:creationId xmlns:a16="http://schemas.microsoft.com/office/drawing/2014/main" id="{9D12B4F2-5B77-B1D8-2C33-D3DBE7D2B05C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BC0D391D-14D6-151C-E76C-67D7FB15BA5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E9B629EE-C340-8AC7-DB44-6C95EAD21136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7" name="TextBox 41">
            <a:extLst>
              <a:ext uri="{FF2B5EF4-FFF2-40B4-BE49-F238E27FC236}">
                <a16:creationId xmlns:a16="http://schemas.microsoft.com/office/drawing/2014/main" id="{8D0CFE33-4246-680E-02CF-29443661AFD2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8" name="TextBox 42">
            <a:extLst>
              <a:ext uri="{FF2B5EF4-FFF2-40B4-BE49-F238E27FC236}">
                <a16:creationId xmlns:a16="http://schemas.microsoft.com/office/drawing/2014/main" id="{F097D359-E2F8-F6CB-DA56-FAA3C7353E7C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  <p:pic>
        <p:nvPicPr>
          <p:cNvPr id="59" name="תמונה 58">
            <a:extLst>
              <a:ext uri="{FF2B5EF4-FFF2-40B4-BE49-F238E27FC236}">
                <a16:creationId xmlns:a16="http://schemas.microsoft.com/office/drawing/2014/main" id="{F083B13B-5D09-8FA0-8523-970AE81C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3286" y="2432745"/>
            <a:ext cx="9470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Second Option :</a:t>
            </a:r>
          </a:p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Detecting Autism Patterns in Brain Signals</a:t>
            </a:r>
            <a:endParaRPr lang="e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822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475569"/>
                </a:solidFill>
              </a:defRPr>
            </a:pPr>
            <a:r>
              <a:rPr lang="en" sz="2000" dirty="0"/>
              <a:t>Beyond Static Averages: Quantifying Temporal Dynamics in Calcium Imaging</a:t>
            </a:r>
            <a:endParaRPr lang="en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BC123A3-5B5C-5550-4CD8-EE8F73423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4254" y="-384465"/>
            <a:ext cx="2389909" cy="2389909"/>
          </a:xfrm>
          <a:prstGeom prst="rect">
            <a:avLst/>
          </a:prstGeom>
        </p:spPr>
      </p:pic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8A506853-52F8-EB2A-59C0-56A87CE5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B22EAA4-E3CD-5288-FF1A-C5F6FF03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F6C1F67F-16FA-196B-BA82-175D9516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BC683F03-A516-ADC1-0640-07EC7BA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>
            <a:extLst>
              <a:ext uri="{FF2B5EF4-FFF2-40B4-BE49-F238E27FC236}">
                <a16:creationId xmlns:a16="http://schemas.microsoft.com/office/drawing/2014/main" id="{E416028C-8203-BDFC-FBFD-10F5046D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12" y="3976170"/>
            <a:ext cx="3366972" cy="1784550"/>
          </a:xfrm>
          <a:prstGeom prst="rect">
            <a:avLst/>
          </a:prstGeom>
        </p:spPr>
      </p:pic>
      <p:pic>
        <p:nvPicPr>
          <p:cNvPr id="1024" name="תמונה 1023">
            <a:extLst>
              <a:ext uri="{FF2B5EF4-FFF2-40B4-BE49-F238E27FC236}">
                <a16:creationId xmlns:a16="http://schemas.microsoft.com/office/drawing/2014/main" id="{1D05FD47-705C-55BB-BF0E-919FE02B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2" y="4837742"/>
            <a:ext cx="5640841" cy="1579644"/>
          </a:xfrm>
          <a:prstGeom prst="rect">
            <a:avLst/>
          </a:prstGeom>
        </p:spPr>
      </p:pic>
      <p:sp>
        <p:nvSpPr>
          <p:cNvPr id="62" name="Rectangle 5">
            <a:extLst>
              <a:ext uri="{FF2B5EF4-FFF2-40B4-BE49-F238E27FC236}">
                <a16:creationId xmlns:a16="http://schemas.microsoft.com/office/drawing/2014/main" id="{AC6EB080-FC2D-9E4B-DEBF-398C80EA480A}"/>
              </a:ext>
            </a:extLst>
          </p:cNvPr>
          <p:cNvSpPr/>
          <p:nvPr/>
        </p:nvSpPr>
        <p:spPr>
          <a:xfrm>
            <a:off x="323182" y="890686"/>
            <a:ext cx="4349224" cy="1444086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750164DE-8F78-AB56-2638-19A5627BCF01}"/>
              </a:ext>
            </a:extLst>
          </p:cNvPr>
          <p:cNvSpPr/>
          <p:nvPr/>
        </p:nvSpPr>
        <p:spPr>
          <a:xfrm>
            <a:off x="335851" y="3180605"/>
            <a:ext cx="100828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A734A70E-A84B-3F34-A3CD-29464F26F201}"/>
              </a:ext>
            </a:extLst>
          </p:cNvPr>
          <p:cNvSpPr/>
          <p:nvPr/>
        </p:nvSpPr>
        <p:spPr>
          <a:xfrm>
            <a:off x="1425971" y="3168510"/>
            <a:ext cx="1522497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0CE1F534-7242-E557-C5A3-2F77EBC200B5}"/>
              </a:ext>
            </a:extLst>
          </p:cNvPr>
          <p:cNvSpPr/>
          <p:nvPr/>
        </p:nvSpPr>
        <p:spPr>
          <a:xfrm>
            <a:off x="3045886" y="3168510"/>
            <a:ext cx="163556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A1D11A65-173D-D7FF-80CE-7D1D56DA345C}"/>
              </a:ext>
            </a:extLst>
          </p:cNvPr>
          <p:cNvSpPr/>
          <p:nvPr/>
        </p:nvSpPr>
        <p:spPr>
          <a:xfrm>
            <a:off x="332226" y="2451004"/>
            <a:ext cx="434922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858" y="943366"/>
            <a:ext cx="4215711" cy="137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 b="1">
                <a:solidFill>
                  <a:srgbClr val="0F172A"/>
                </a:solidFill>
              </a:defRPr>
            </a:pPr>
            <a:r>
              <a:rPr sz="1600" dirty="0"/>
              <a:t>The Biological Problem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Context: </a:t>
            </a:r>
            <a:r>
              <a:rPr lang="en" sz="1200" dirty="0">
                <a:solidFill>
                  <a:srgbClr val="475569"/>
                </a:solidFill>
              </a:rPr>
              <a:t>Shank3 mutation cause Autism.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Discovery: </a:t>
            </a:r>
            <a:r>
              <a:rPr lang="en" sz="1200" dirty="0">
                <a:solidFill>
                  <a:srgbClr val="475569"/>
                </a:solidFill>
              </a:rPr>
              <a:t>Recent reveals this mutation affects OPC cells.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The Phenomenon: </a:t>
            </a:r>
            <a:r>
              <a:rPr lang="en" sz="1200" dirty="0">
                <a:solidFill>
                  <a:srgbClr val="475569"/>
                </a:solidFill>
              </a:rPr>
              <a:t>Mutant cells exhibit a "Fading Phenotype"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9D961B1-3F18-C4A6-D0CD-E82AB00C8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t="12530" r="-838" b="64835"/>
          <a:stretch>
            <a:fillRect/>
          </a:stretch>
        </p:blipFill>
        <p:spPr bwMode="auto">
          <a:xfrm>
            <a:off x="5398255" y="2143318"/>
            <a:ext cx="3414917" cy="15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2D556ED-0D90-A5C0-99B3-48BB8F7A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93D5664-81C9-E951-4026-2B6CB29F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5FB867C-18D6-415D-4179-B0CC77CE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191B757-D59C-55FC-AB10-CD6DDEB9F783}"/>
              </a:ext>
            </a:extLst>
          </p:cNvPr>
          <p:cNvSpPr txBox="1"/>
          <p:nvPr/>
        </p:nvSpPr>
        <p:spPr>
          <a:xfrm>
            <a:off x="354858" y="3669790"/>
            <a:ext cx="4430195" cy="9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 dirty="0">
                <a:solidFill>
                  <a:srgbClr val="0F172A"/>
                </a:solidFill>
              </a:rPr>
              <a:t>The Baseline</a:t>
            </a:r>
            <a:endParaRPr lang="en" sz="1600" b="1" dirty="0">
              <a:solidFill>
                <a:srgbClr val="475569"/>
              </a:solidFill>
            </a:endParaRPr>
          </a:p>
          <a:p>
            <a:pPr marL="171450" indent="-171450" algn="l" defTabSz="4572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Existing analysis: </a:t>
            </a:r>
            <a:r>
              <a:rPr lang="en" sz="1200" dirty="0">
                <a:solidFill>
                  <a:srgbClr val="475569"/>
                </a:solidFill>
              </a:rPr>
              <a:t>relies on static averages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accent2">
                    <a:lumMod val="75000"/>
                  </a:schemeClr>
                </a:solidFill>
              </a:rPr>
              <a:t>The Current Limitation: </a:t>
            </a:r>
            <a:r>
              <a:rPr lang="en" sz="1200" dirty="0">
                <a:solidFill>
                  <a:srgbClr val="475569"/>
                </a:solidFill>
              </a:rPr>
              <a:t>High information loss</a:t>
            </a:r>
            <a:r>
              <a:rPr lang="en-US" sz="1200" dirty="0">
                <a:solidFill>
                  <a:srgbClr val="475569"/>
                </a:solidFill>
              </a:rPr>
              <a:t>.</a:t>
            </a:r>
            <a:endParaRPr lang="he-IL" sz="1200" dirty="0">
              <a:solidFill>
                <a:srgbClr val="475569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9B89DE5-3CB6-B148-DD24-25299DBBB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9346" r="48757" b="65146"/>
          <a:stretch>
            <a:fillRect/>
          </a:stretch>
        </p:blipFill>
        <p:spPr bwMode="auto">
          <a:xfrm>
            <a:off x="6379063" y="953000"/>
            <a:ext cx="2161045" cy="10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ABCE2F71-D7D3-9D0D-7986-22CF06ADE2E2}"/>
              </a:ext>
            </a:extLst>
          </p:cNvPr>
          <p:cNvSpPr/>
          <p:nvPr/>
        </p:nvSpPr>
        <p:spPr>
          <a:xfrm>
            <a:off x="332226" y="3732080"/>
            <a:ext cx="4358267" cy="931104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pic>
        <p:nvPicPr>
          <p:cNvPr id="36" name="Google Shape;171;p2">
            <a:extLst>
              <a:ext uri="{FF2B5EF4-FFF2-40B4-BE49-F238E27FC236}">
                <a16:creationId xmlns:a16="http://schemas.microsoft.com/office/drawing/2014/main" id="{0C8D65D0-C1D0-FC1B-03E3-FD107015B78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96" t="41349" r="56202" b="2468"/>
          <a:stretch>
            <a:fillRect/>
          </a:stretch>
        </p:blipFill>
        <p:spPr>
          <a:xfrm>
            <a:off x="5561184" y="953000"/>
            <a:ext cx="917232" cy="1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חץ למטה 44">
            <a:extLst>
              <a:ext uri="{FF2B5EF4-FFF2-40B4-BE49-F238E27FC236}">
                <a16:creationId xmlns:a16="http://schemas.microsoft.com/office/drawing/2014/main" id="{FD543941-BFD5-5AD8-81EE-4E18B9884E0B}"/>
              </a:ext>
            </a:extLst>
          </p:cNvPr>
          <p:cNvSpPr/>
          <p:nvPr/>
        </p:nvSpPr>
        <p:spPr>
          <a:xfrm>
            <a:off x="7076801" y="1977025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6" name="Picture 4" descr="Science Advances cover image">
            <a:extLst>
              <a:ext uri="{FF2B5EF4-FFF2-40B4-BE49-F238E27FC236}">
                <a16:creationId xmlns:a16="http://schemas.microsoft.com/office/drawing/2014/main" id="{5AE842F5-1563-E757-4A97-6F9CF73F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40" y="3848797"/>
            <a:ext cx="575159" cy="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חץ למטה 46">
            <a:extLst>
              <a:ext uri="{FF2B5EF4-FFF2-40B4-BE49-F238E27FC236}">
                <a16:creationId xmlns:a16="http://schemas.microsoft.com/office/drawing/2014/main" id="{600706A1-BA3A-BC0B-26FB-19C81E59D865}"/>
              </a:ext>
            </a:extLst>
          </p:cNvPr>
          <p:cNvSpPr/>
          <p:nvPr/>
        </p:nvSpPr>
        <p:spPr>
          <a:xfrm>
            <a:off x="7076801" y="3481963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7653A967-3368-F5CF-E4A3-347458E94414}"/>
              </a:ext>
            </a:extLst>
          </p:cNvPr>
          <p:cNvSpPr txBox="1"/>
          <p:nvPr/>
        </p:nvSpPr>
        <p:spPr>
          <a:xfrm>
            <a:off x="354858" y="2474627"/>
            <a:ext cx="383129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0F172A"/>
                </a:solidFill>
              </a:defRPr>
            </a:pPr>
            <a:r>
              <a:rPr sz="1600" b="1" dirty="0">
                <a:solidFill>
                  <a:srgbClr val="0F172A"/>
                </a:solidFill>
              </a:rPr>
              <a:t>The Task</a:t>
            </a:r>
            <a:endParaRPr lang="en" sz="1600" b="1" dirty="0">
              <a:solidFill>
                <a:srgbClr val="0F172A"/>
              </a:solidFill>
            </a:endParaRPr>
          </a:p>
          <a:p>
            <a:pPr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dirty="0"/>
              <a:t>Supervised Binary Class</a:t>
            </a:r>
            <a:r>
              <a:rPr lang="en" sz="1200" dirty="0">
                <a:solidFill>
                  <a:srgbClr val="475569"/>
                </a:solidFill>
              </a:rPr>
              <a:t>ifica</a:t>
            </a:r>
            <a:r>
              <a:rPr lang="en" dirty="0"/>
              <a:t>tion: Predict </a:t>
            </a: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WT</a:t>
            </a:r>
            <a:r>
              <a:rPr lang="en" dirty="0"/>
              <a:t> vs.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Mutant </a:t>
            </a:r>
            <a:r>
              <a:rPr lang="en" dirty="0"/>
              <a:t>.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9909DD1B-4CC9-B2BB-3B18-208C947484F3}"/>
              </a:ext>
            </a:extLst>
          </p:cNvPr>
          <p:cNvSpPr txBox="1"/>
          <p:nvPr/>
        </p:nvSpPr>
        <p:spPr>
          <a:xfrm>
            <a:off x="323182" y="3168510"/>
            <a:ext cx="10053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Source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lang="en-US" dirty="0"/>
              <a:t>Boaz Barak’s Lab</a:t>
            </a:r>
            <a:endParaRPr dirty="0"/>
          </a:p>
        </p:txBody>
      </p:sp>
      <p:sp>
        <p:nvSpPr>
          <p:cNvPr id="54" name="TextBox 6">
            <a:extLst>
              <a:ext uri="{FF2B5EF4-FFF2-40B4-BE49-F238E27FC236}">
                <a16:creationId xmlns:a16="http://schemas.microsoft.com/office/drawing/2014/main" id="{E4033BC2-D8AE-BE7C-6770-DF138CF5A6A7}"/>
              </a:ext>
            </a:extLst>
          </p:cNvPr>
          <p:cNvSpPr txBox="1"/>
          <p:nvPr/>
        </p:nvSpPr>
        <p:spPr>
          <a:xfrm>
            <a:off x="1297679" y="3189521"/>
            <a:ext cx="17326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Data Type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Time-Series</a:t>
            </a:r>
            <a:r>
              <a:rPr lang="he-IL" dirty="0"/>
              <a:t> </a:t>
            </a:r>
            <a:r>
              <a:rPr dirty="0"/>
              <a:t>(Calcium Traces)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B31AB5D9-9AA6-3F02-495B-29ABADF86D5B}"/>
              </a:ext>
            </a:extLst>
          </p:cNvPr>
          <p:cNvSpPr txBox="1"/>
          <p:nvPr/>
        </p:nvSpPr>
        <p:spPr>
          <a:xfrm>
            <a:off x="2948468" y="3189521"/>
            <a:ext cx="18765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Dimensions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810 Frames (15 min)</a:t>
            </a:r>
            <a:r>
              <a:rPr lang="en-US" dirty="0"/>
              <a:t> </a:t>
            </a:r>
            <a:r>
              <a:rPr dirty="0"/>
              <a:t>x 1000 ROIs</a:t>
            </a:r>
          </a:p>
        </p:txBody>
      </p:sp>
      <p:pic>
        <p:nvPicPr>
          <p:cNvPr id="1025" name="תמונה 1024">
            <a:extLst>
              <a:ext uri="{FF2B5EF4-FFF2-40B4-BE49-F238E27FC236}">
                <a16:creationId xmlns:a16="http://schemas.microsoft.com/office/drawing/2014/main" id="{0732597B-8D9A-BCD8-13D5-9CABC50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26D25-E1E1-5446-742F-347A50BC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3D58B0F8-1F5A-CDBD-B9D5-9B54E7BDA5AD}"/>
              </a:ext>
            </a:extLst>
          </p:cNvPr>
          <p:cNvSpPr/>
          <p:nvPr/>
        </p:nvSpPr>
        <p:spPr>
          <a:xfrm>
            <a:off x="354857" y="3614147"/>
            <a:ext cx="8564849" cy="1130873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B8C00A5-E48C-C926-281D-F5E30CE6A9BF}"/>
              </a:ext>
            </a:extLst>
          </p:cNvPr>
          <p:cNvSpPr/>
          <p:nvPr/>
        </p:nvSpPr>
        <p:spPr>
          <a:xfrm>
            <a:off x="354858" y="1983343"/>
            <a:ext cx="4077556" cy="1468219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E19A0F43-EA75-0987-44EB-4345149E1147}"/>
              </a:ext>
            </a:extLst>
          </p:cNvPr>
          <p:cNvSpPr/>
          <p:nvPr/>
        </p:nvSpPr>
        <p:spPr>
          <a:xfrm>
            <a:off x="354856" y="4967571"/>
            <a:ext cx="8564849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EBF4-D260-6934-3D5F-DFB531B17A4A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D81D5972-AA44-9FBD-CF7C-1DC1703B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87E6D6F-757B-C7B8-3C04-9E646D7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E12B8DBF-7FFA-6775-8AF3-E22AA197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0C54718-B4BE-8465-D594-D00246803003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845C7DB7-FFDD-2BC7-A3DB-499A1307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699671"/>
              </p:ext>
            </p:extLst>
          </p:nvPr>
        </p:nvGraphicFramePr>
        <p:xfrm>
          <a:off x="4306074" y="1949249"/>
          <a:ext cx="1625599" cy="170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16FF6A-C03C-D5E5-7BA1-755979B4B114}"/>
              </a:ext>
            </a:extLst>
          </p:cNvPr>
          <p:cNvSpPr txBox="1"/>
          <p:nvPr/>
        </p:nvSpPr>
        <p:spPr>
          <a:xfrm>
            <a:off x="354857" y="1949249"/>
            <a:ext cx="4238070" cy="141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 (ROIs): </a:t>
            </a:r>
            <a:r>
              <a:rPr lang="en" sz="1200" dirty="0">
                <a:solidFill>
                  <a:srgbClr val="475569"/>
                </a:solidFill>
              </a:rPr>
              <a:t>N</a:t>
            </a:r>
            <a:r>
              <a:rPr lang="he-IL" sz="1200" dirty="0">
                <a:solidFill>
                  <a:srgbClr val="475569"/>
                </a:solidFill>
              </a:rPr>
              <a:t> = </a:t>
            </a:r>
            <a:r>
              <a:rPr lang="en" sz="1200" dirty="0">
                <a:solidFill>
                  <a:srgbClr val="475569"/>
                </a:solidFill>
              </a:rPr>
              <a:t>4,600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Time Series Length:</a:t>
            </a:r>
            <a:r>
              <a:rPr lang="en" sz="1200" dirty="0">
                <a:solidFill>
                  <a:srgbClr val="475569"/>
                </a:solidFill>
              </a:rPr>
              <a:t> 810 frames (15 mins) @ 1.1s interval.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Key Event: </a:t>
            </a:r>
            <a:r>
              <a:rPr lang="en" sz="1200" dirty="0">
                <a:solidFill>
                  <a:srgbClr val="475569"/>
                </a:solidFill>
              </a:rPr>
              <a:t>Glutamate Injection at frame ~102.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D1C54F1-5848-A6F8-44AF-40CC7FFA25C6}"/>
              </a:ext>
            </a:extLst>
          </p:cNvPr>
          <p:cNvSpPr txBox="1"/>
          <p:nvPr/>
        </p:nvSpPr>
        <p:spPr>
          <a:xfrm>
            <a:off x="354857" y="4927378"/>
            <a:ext cx="5576816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/>
              <a:t>Why is this Feasible?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Scientific Validity: </a:t>
            </a:r>
            <a:r>
              <a:rPr lang="en" sz="1200" dirty="0">
                <a:solidFill>
                  <a:srgbClr val="475569"/>
                </a:solidFill>
              </a:rPr>
              <a:t>The "Fading" effect is a documented biological mechanism.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Baseline Evidence: </a:t>
            </a:r>
            <a:r>
              <a:rPr lang="en" sz="1200" dirty="0">
                <a:solidFill>
                  <a:srgbClr val="475569"/>
                </a:solidFill>
              </a:rPr>
              <a:t>Baseline showed that even simple achieve partial separation.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4360CFB-DD89-BE5F-2EE7-580245631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78317"/>
              </p:ext>
            </p:extLst>
          </p:nvPr>
        </p:nvGraphicFramePr>
        <p:xfrm>
          <a:off x="2451534" y="1039003"/>
          <a:ext cx="4238070" cy="73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305AF0E-7651-D8BB-B74F-0BA62177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3" y="2006873"/>
            <a:ext cx="2988033" cy="15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C957373-33DF-7196-3991-0F808985BA5B}"/>
              </a:ext>
            </a:extLst>
          </p:cNvPr>
          <p:cNvSpPr txBox="1"/>
          <p:nvPr/>
        </p:nvSpPr>
        <p:spPr>
          <a:xfrm>
            <a:off x="354857" y="1076204"/>
            <a:ext cx="4343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Curation Pipeline: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C90BD68D-074B-1A63-2D6D-BBDCA599C338}"/>
              </a:ext>
            </a:extLst>
          </p:cNvPr>
          <p:cNvSpPr txBox="1"/>
          <p:nvPr/>
        </p:nvSpPr>
        <p:spPr>
          <a:xfrm>
            <a:off x="354857" y="3553494"/>
            <a:ext cx="6779238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Our DS Innovation: Temporal Feature Engineering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Proposed Features</a:t>
            </a:r>
            <a:r>
              <a:rPr lang="en" sz="1200" dirty="0">
                <a:solidFill>
                  <a:srgbClr val="475569"/>
                </a:solidFill>
              </a:rPr>
              <a:t>: Decay Slope (rate of decline)</a:t>
            </a:r>
            <a:r>
              <a:rPr lang="en-US" sz="1200" dirty="0">
                <a:solidFill>
                  <a:srgbClr val="475569"/>
                </a:solidFill>
              </a:rPr>
              <a:t>, </a:t>
            </a:r>
            <a:r>
              <a:rPr lang="en" sz="1200" dirty="0">
                <a:solidFill>
                  <a:srgbClr val="475569"/>
                </a:solidFill>
              </a:rPr>
              <a:t>Early-vs-Late activity ratio, Stability across time.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Group-level split </a:t>
            </a:r>
            <a:r>
              <a:rPr lang="en" sz="1200" dirty="0">
                <a:solidFill>
                  <a:srgbClr val="475569"/>
                </a:solidFill>
              </a:rPr>
              <a:t>by animal to prevent data leakage.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E7B01FDB-2ADA-01D0-D13B-7D7381DAF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9930" y="4863062"/>
            <a:ext cx="7864137" cy="13878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9931" y="4907338"/>
            <a:ext cx="7864136" cy="12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0F172A"/>
                </a:solidFill>
              </a:defRPr>
            </a:pPr>
            <a:r>
              <a:rPr lang="en" sz="1600" b="1" dirty="0"/>
              <a:t>Success Criteria</a:t>
            </a:r>
            <a:endParaRPr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Quantitative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</a:t>
            </a:r>
            <a:r>
              <a:rPr lang="en-US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Improvement over the static baseline.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lvl="2">
              <a:lnSpc>
                <a:spcPct val="150000"/>
              </a:lnSpc>
            </a:pPr>
            <a:r>
              <a:rPr lang="en-US" sz="1200" dirty="0">
                <a:solidFill>
                  <a:srgbClr val="475569"/>
                </a:solidFill>
                <a:latin typeface="Calibri"/>
              </a:rPr>
              <a:t>   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Better generalization across animals in group-based test splits.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Qualitative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Identification of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new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temporal features that capture the fading signature.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42389C9-FAC0-A26A-6100-0D212AEB42F6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D0BB6FB-F76C-DD04-94D8-9E14D7BD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492CC2B-35C4-9D95-4199-8A470E30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64F9565C-D9F5-4445-F4F8-9D30F39F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90C10132-83B6-B577-4596-123BA50C74B3}"/>
              </a:ext>
            </a:extLst>
          </p:cNvPr>
          <p:cNvSpPr txBox="1"/>
          <p:nvPr/>
        </p:nvSpPr>
        <p:spPr>
          <a:xfrm>
            <a:off x="1890377" y="1995364"/>
            <a:ext cx="1959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Combine</a:t>
            </a:r>
            <a:r>
              <a:rPr lang="en" sz="1200" dirty="0">
                <a:solidFill>
                  <a:srgbClr val="475569"/>
                </a:solidFill>
              </a:rPr>
              <a:t>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Standardize</a:t>
            </a:r>
            <a:endParaRPr lang="en" sz="1200" dirty="0">
              <a:solidFill>
                <a:srgbClr val="4755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Map</a:t>
            </a:r>
            <a:r>
              <a:rPr lang="en" sz="1200" dirty="0">
                <a:solidFill>
                  <a:srgbClr val="475569"/>
                </a:solidFill>
              </a:rPr>
              <a:t> each ROI to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EDA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1A871FE8-EAA1-D16F-4380-D49ACCB6331A}"/>
              </a:ext>
            </a:extLst>
          </p:cNvPr>
          <p:cNvSpPr txBox="1"/>
          <p:nvPr/>
        </p:nvSpPr>
        <p:spPr>
          <a:xfrm>
            <a:off x="1833531" y="3754369"/>
            <a:ext cx="1865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Extract</a:t>
            </a:r>
            <a:r>
              <a:rPr lang="en" sz="1200" dirty="0">
                <a:solidFill>
                  <a:srgbClr val="475569"/>
                </a:solidFill>
              </a:rPr>
              <a:t> interpretable temporal descriptors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Group-based test &amp; split.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C655F8F8-7E36-3718-DBE8-74B43E7B90DF}"/>
              </a:ext>
            </a:extLst>
          </p:cNvPr>
          <p:cNvSpPr txBox="1"/>
          <p:nvPr/>
        </p:nvSpPr>
        <p:spPr>
          <a:xfrm>
            <a:off x="4798630" y="3754369"/>
            <a:ext cx="1919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baseline models using static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temporal-feature models (comparison).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AC78B6D5-64A4-1F71-E759-B1FFC14BAAE3}"/>
              </a:ext>
            </a:extLst>
          </p:cNvPr>
          <p:cNvSpPr txBox="1"/>
          <p:nvPr/>
        </p:nvSpPr>
        <p:spPr>
          <a:xfrm>
            <a:off x="4944038" y="1196525"/>
            <a:ext cx="1549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interpretability</a:t>
            </a:r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129A2ED6-B415-5C09-7C31-ABAFB8C4E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5BA437EF-14B2-DF2B-EB81-12C913A2D20A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38105CF9-C617-E36B-4A55-7F9E1EBDC734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D16115D-0A19-E27A-62E2-951471E00BC1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25B47450-5C07-9F94-1D52-73DE201E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2DF3EC8A-00D8-96A8-1F8F-DE3804F747FA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8911CF-AE40-3302-1678-B8DA9FE26226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7A01AF5-D5CD-7DB8-6E18-4E6A668842D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2E14369F-3DE8-B4B0-9854-12375460C16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D325BEC-1751-4C7A-6C39-90F4B0B09C75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B5062CE2-F8D2-0190-2187-AC7DFA113526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7CC0DF72-4BB6-6593-6397-39AFEC40CD74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9D3823-D851-3638-33F4-680FC0D06780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B5ED7BA-A94D-D38E-9670-C39C2B11E291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3" name="Group 15">
            <a:extLst>
              <a:ext uri="{FF2B5EF4-FFF2-40B4-BE49-F238E27FC236}">
                <a16:creationId xmlns:a16="http://schemas.microsoft.com/office/drawing/2014/main" id="{C1764176-93E7-5939-031D-1B262538C46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419A4BBC-697F-F3A9-C23B-499A66E22FBF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41E786CD-5BE4-25D8-BBC1-B1535145FBFF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50D19ABB-0895-C42B-270E-93D3BDC7C7A3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92D6C94C-F551-CF52-DF8C-FACFA9F42DD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4B16EDFC-7FB1-79DF-58F4-DB021CF2D01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51CAF14C-E687-79A8-B75B-69F79F00EBD6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0FD65C95-193A-BA3B-4B15-D93DD95CDF50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D6F9C620-2858-066D-89D5-5921B8FB3871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AC72D13A-BCC6-A06B-D41C-5C06AB13CD0D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45AD48F-19A1-DB89-F117-E290B6368B98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7AAE3ED3-635F-4349-03B2-5A983922A273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5CC98C3B-4BD5-CD11-6199-4109FC46DE0E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B9168496-BDC0-EAA4-3CE3-BB357BED27A5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8" name="TextBox 31">
            <a:extLst>
              <a:ext uri="{FF2B5EF4-FFF2-40B4-BE49-F238E27FC236}">
                <a16:creationId xmlns:a16="http://schemas.microsoft.com/office/drawing/2014/main" id="{0A69C2B0-323A-9E00-1433-1EBD573E4FF4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9" name="TextBox 32">
            <a:extLst>
              <a:ext uri="{FF2B5EF4-FFF2-40B4-BE49-F238E27FC236}">
                <a16:creationId xmlns:a16="http://schemas.microsoft.com/office/drawing/2014/main" id="{E6CEAC36-733A-7351-9460-111A2B76E007}"/>
              </a:ext>
            </a:extLst>
          </p:cNvPr>
          <p:cNvSpPr txBox="1"/>
          <p:nvPr/>
        </p:nvSpPr>
        <p:spPr>
          <a:xfrm>
            <a:off x="3635072" y="375871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BC52E9FE-F115-8F4D-0933-47AD07C48915}"/>
              </a:ext>
            </a:extLst>
          </p:cNvPr>
          <p:cNvSpPr txBox="1"/>
          <p:nvPr/>
        </p:nvSpPr>
        <p:spPr>
          <a:xfrm>
            <a:off x="7483172" y="2177257"/>
            <a:ext cx="1333500" cy="80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solidFill>
                  <a:srgbClr val="475569"/>
                </a:solidFill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Submission!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4C3CDCFF-CF74-1D87-D134-B0C6F0462FEE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87C5DF07-874C-2416-92C8-6DBE9ACDFF8C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60C7A2-4014-2AB1-DF2E-2F6042FAD0C2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9E8D853C-A256-E02A-231B-D77390E06B93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B23E34B-CDD7-E0CE-C5D5-7B95981DEE7C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D3A12B43-B52A-C9C5-9F2F-A18B69DE770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8" name="TextBox 41">
            <a:extLst>
              <a:ext uri="{FF2B5EF4-FFF2-40B4-BE49-F238E27FC236}">
                <a16:creationId xmlns:a16="http://schemas.microsoft.com/office/drawing/2014/main" id="{334F5F95-CCB5-7F65-BD4D-C6650E17AFC4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C40DFE0-2F5E-63A7-8D85-C3CA3158B510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4DAF-065B-8868-16DE-DD3BED8A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CC7553-80C2-0510-B16C-C683A9C7B7A0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67D07-528E-28C9-CA0B-B18921E20EBB}"/>
              </a:ext>
            </a:extLst>
          </p:cNvPr>
          <p:cNvSpPr txBox="1"/>
          <p:nvPr/>
        </p:nvSpPr>
        <p:spPr>
          <a:xfrm>
            <a:off x="457200" y="125286"/>
            <a:ext cx="40766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en-US" dirty="0"/>
              <a:t>Stocks vs. Brain Signals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69A463E-B1DD-77EB-6CF6-143A7671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432D1B9F-186F-CCB2-D995-07E03D5E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42E083DD-FBCA-2991-BFC3-79CC4451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3B9B9404-D46E-7A6B-E393-6F3857B95F70}"/>
              </a:ext>
            </a:extLst>
          </p:cNvPr>
          <p:cNvSpPr txBox="1">
            <a:spLocks/>
          </p:cNvSpPr>
          <p:nvPr/>
        </p:nvSpPr>
        <p:spPr>
          <a:xfrm>
            <a:off x="1684512" y="2224398"/>
            <a:ext cx="2851150" cy="3394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Stocks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Excellent documentation and reliable API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Include data integration between two data sources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Feasible and intuitive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Hard to achieve strong results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Complex feature engineering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>
              <a:buFont typeface="Arial"/>
              <a:buNone/>
            </a:pPr>
            <a:endParaRPr lang="en-US" sz="1500" dirty="0"/>
          </a:p>
          <a:p>
            <a:pPr>
              <a:buFont typeface="Arial"/>
              <a:buBlip>
                <a:blip r:embed="rId3"/>
              </a:buBlip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 typeface="Arial"/>
              <a:buBlip>
                <a:blip r:embed="rId4"/>
              </a:buBlip>
            </a:pPr>
            <a:endParaRPr lang="en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418F3A7B-7D39-82C8-D163-4A167BF61859}"/>
              </a:ext>
            </a:extLst>
          </p:cNvPr>
          <p:cNvSpPr txBox="1">
            <a:spLocks/>
          </p:cNvSpPr>
          <p:nvPr/>
        </p:nvSpPr>
        <p:spPr>
          <a:xfrm>
            <a:off x="5005562" y="2224398"/>
            <a:ext cx="2851150" cy="33944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buNone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Brain Signals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Clear and well-justified scientific value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Highly feasible classification task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Chance of clear and strong results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Domain-specific challenge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Hard to visualize for general audience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 defTabSz="342900">
              <a:buNone/>
            </a:pPr>
            <a:endParaRPr lang="en-US" sz="15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165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IL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06F328-D370-6E41-5403-FCE809DE691D}"/>
              </a:ext>
            </a:extLst>
          </p:cNvPr>
          <p:cNvSpPr txBox="1"/>
          <p:nvPr/>
        </p:nvSpPr>
        <p:spPr>
          <a:xfrm>
            <a:off x="1684512" y="5507348"/>
            <a:ext cx="591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b="1" dirty="0">
                <a:solidFill>
                  <a:prstClr val="black"/>
                </a:solidFill>
              </a:rPr>
              <a:t>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focus on stocks</a:t>
            </a:r>
            <a:endParaRPr lang="en-IL" sz="135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69B5663-11F0-8347-3273-26943C22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1990188" y="966331"/>
            <a:ext cx="1201224" cy="12012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ABE13AE-D476-F611-7962-1141117A0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5562" y="719075"/>
            <a:ext cx="1695734" cy="16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</TotalTime>
  <Words>1586</Words>
  <Application>Microsoft Macintosh PowerPoint</Application>
  <PresentationFormat>‫הצגה על המסך (4:3)</PresentationFormat>
  <Paragraphs>250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Open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Shaked Schnarch</cp:lastModifiedBy>
  <cp:revision>21</cp:revision>
  <cp:lastPrinted>2025-11-23T09:19:51Z</cp:lastPrinted>
  <dcterms:created xsi:type="dcterms:W3CDTF">2013-01-27T09:14:16Z</dcterms:created>
  <dcterms:modified xsi:type="dcterms:W3CDTF">2025-11-23T14:27:16Z</dcterms:modified>
  <cp:category/>
</cp:coreProperties>
</file>